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6" r:id="rId11"/>
    <p:sldId id="273" r:id="rId12"/>
    <p:sldId id="268" r:id="rId13"/>
    <p:sldId id="274" r:id="rId14"/>
    <p:sldId id="275" r:id="rId15"/>
    <p:sldId id="276" r:id="rId16"/>
    <p:sldId id="277"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EC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13"/>
      </p:cViewPr>
      <p:guideLst>
        <p:guide orient="horz" pos="104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BD85E-04C9-4F4B-AF8C-1A65EBF48F1F}" type="datetimeFigureOut">
              <a:rPr lang="en-IN" smtClean="0"/>
              <a:t>27-07-2023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73B147-F437-449F-87C7-62745D31DDBA}" type="slidenum">
              <a:rPr lang="en-IN" smtClean="0"/>
              <a:t>‹#›</a:t>
            </a:fld>
            <a:endParaRPr lang="en-IN"/>
          </a:p>
        </p:txBody>
      </p:sp>
    </p:spTree>
    <p:extLst>
      <p:ext uri="{BB962C8B-B14F-4D97-AF65-F5344CB8AC3E}">
        <p14:creationId xmlns:p14="http://schemas.microsoft.com/office/powerpoint/2010/main" val="3517676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3A5F-F0D5-5E0F-CD4E-9D72A960A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6A2881-4532-E16D-C47B-91CEAD978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5E5C14-B140-9BF2-AFF6-24B0B9CEB942}"/>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5" name="Footer Placeholder 4">
            <a:extLst>
              <a:ext uri="{FF2B5EF4-FFF2-40B4-BE49-F238E27FC236}">
                <a16:creationId xmlns:a16="http://schemas.microsoft.com/office/drawing/2014/main" id="{6870727C-86E7-ECD3-BD21-3EE49FD12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10DD8-7432-691A-F08F-CB2FA40A4CAB}"/>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4230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88D9-59DF-29B2-2A70-39279D3E0F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014B75-B28F-794E-FA4C-4509F088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792B26-DA71-3C90-5E85-770095312B6C}"/>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5" name="Footer Placeholder 4">
            <a:extLst>
              <a:ext uri="{FF2B5EF4-FFF2-40B4-BE49-F238E27FC236}">
                <a16:creationId xmlns:a16="http://schemas.microsoft.com/office/drawing/2014/main" id="{39D69DCD-EA04-F172-61AE-E22F80149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1E288-8F26-5AC4-879A-ACE45BD269F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313589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D489A-A815-0120-EEBA-D3BC6B0202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608DD5-A9DC-F682-C9A0-B928D7E3F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26A6B2-DEA6-F3C0-0047-2846B249BCAE}"/>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5" name="Footer Placeholder 4">
            <a:extLst>
              <a:ext uri="{FF2B5EF4-FFF2-40B4-BE49-F238E27FC236}">
                <a16:creationId xmlns:a16="http://schemas.microsoft.com/office/drawing/2014/main" id="{E5175810-2297-5C53-BF6B-A7CA62796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C3B9C-1E1C-890B-0723-153E8286DE1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8104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8993-32A4-8E27-C7FA-8D626D6688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E6D96C-47EB-DF4B-FAEE-941FF6695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3A56D3-EE5F-DF58-9936-4CEA512CCC66}"/>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5" name="Footer Placeholder 4">
            <a:extLst>
              <a:ext uri="{FF2B5EF4-FFF2-40B4-BE49-F238E27FC236}">
                <a16:creationId xmlns:a16="http://schemas.microsoft.com/office/drawing/2014/main" id="{61A90768-8151-3276-DEDA-4C0AAE369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CD81E-E78C-090D-307C-BE04626A088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2010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5C6D-CDED-B32B-A9E7-6BB6C324C8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CDCC17-567A-B74E-FFF5-4DC9E8CFC6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C27FEE-451C-2C28-F814-450E13C7746D}"/>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5" name="Footer Placeholder 4">
            <a:extLst>
              <a:ext uri="{FF2B5EF4-FFF2-40B4-BE49-F238E27FC236}">
                <a16:creationId xmlns:a16="http://schemas.microsoft.com/office/drawing/2014/main" id="{CE49D37E-D20F-5EFA-9B9A-F8B9591D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82864-BC5F-6D9D-2596-10225B3F391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8704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FA8C-83BF-167D-769F-618E2D68FF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1A6AA4-CF67-5F60-9B16-A8087B4445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E61270-2FF5-BF9D-7BCD-533D240AA6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E68A86-3AE8-7138-EDE2-07A4F0E11A2F}"/>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6" name="Footer Placeholder 5">
            <a:extLst>
              <a:ext uri="{FF2B5EF4-FFF2-40B4-BE49-F238E27FC236}">
                <a16:creationId xmlns:a16="http://schemas.microsoft.com/office/drawing/2014/main" id="{43E737B7-FB9D-6CB5-5C01-A87159B49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BDAD79-4C43-CE15-8756-3DA52E1E40AE}"/>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8708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97A5-16C6-89DE-AE8C-C6C1375CB6B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476D48-7EE8-5888-D627-877BACB891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AA999-2E33-42E0-FAF7-2166D639F0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F0BB32-0C8E-89B3-9C89-7B2F26CD3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DC159A-B9B5-8061-1348-6C0FE3A69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7DEA6E-96F6-268E-6797-A80D7178FB00}"/>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8" name="Footer Placeholder 7">
            <a:extLst>
              <a:ext uri="{FF2B5EF4-FFF2-40B4-BE49-F238E27FC236}">
                <a16:creationId xmlns:a16="http://schemas.microsoft.com/office/drawing/2014/main" id="{55686909-47F0-F288-F0B7-0767F5BB4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84E989-3382-10A6-58D6-82CE3C9A4D7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1496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878A-0CEB-4B86-172E-56AF9B4F6E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919463-E420-00BE-EE3D-14C42B06BCC2}"/>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4" name="Footer Placeholder 3">
            <a:extLst>
              <a:ext uri="{FF2B5EF4-FFF2-40B4-BE49-F238E27FC236}">
                <a16:creationId xmlns:a16="http://schemas.microsoft.com/office/drawing/2014/main" id="{C1D8A559-D53C-55B0-BD44-4F8C54B24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FCCAE2-D8E8-70C6-E122-A7F4D82666F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8632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1C2DD9-C03F-9A66-425E-5094D515FF74}"/>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3" name="Footer Placeholder 2">
            <a:extLst>
              <a:ext uri="{FF2B5EF4-FFF2-40B4-BE49-F238E27FC236}">
                <a16:creationId xmlns:a16="http://schemas.microsoft.com/office/drawing/2014/main" id="{057C9592-6734-C2E6-09D1-FEBA3EAA60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8B3D92-2F99-44AC-8D3D-0CC571FF5FB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445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18D-C288-CAAE-EEAB-21962593C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0E8137-C077-F232-35D2-D861B034E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C30A41-A31B-A723-0B7A-1FB4117388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79AB8-BB3C-C32E-57FB-085CE6437090}"/>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6" name="Footer Placeholder 5">
            <a:extLst>
              <a:ext uri="{FF2B5EF4-FFF2-40B4-BE49-F238E27FC236}">
                <a16:creationId xmlns:a16="http://schemas.microsoft.com/office/drawing/2014/main" id="{BEDF343C-2299-F77F-0312-595292DC6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64A01-B3C6-913D-F29E-56F4C3A9A0B3}"/>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5472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421D-784B-0FC4-F83B-E5F8B3541B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984E29-029E-0386-83A3-E405B5CBF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963138-4D88-539E-EF7C-DA1C370E3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9668F-C693-5419-41DB-4EF6836CB3AF}"/>
              </a:ext>
            </a:extLst>
          </p:cNvPr>
          <p:cNvSpPr>
            <a:spLocks noGrp="1"/>
          </p:cNvSpPr>
          <p:nvPr>
            <p:ph type="dt" sz="half" idx="10"/>
          </p:nvPr>
        </p:nvSpPr>
        <p:spPr/>
        <p:txBody>
          <a:bodyPr/>
          <a:lstStyle/>
          <a:p>
            <a:fld id="{6A4B53A7-3209-46A6-9454-F38EAC8F11E7}" type="datetimeFigureOut">
              <a:rPr lang="en-US" smtClean="0"/>
              <a:t>7/27/2023</a:t>
            </a:fld>
            <a:endParaRPr lang="en-US"/>
          </a:p>
        </p:txBody>
      </p:sp>
      <p:sp>
        <p:nvSpPr>
          <p:cNvPr id="6" name="Footer Placeholder 5">
            <a:extLst>
              <a:ext uri="{FF2B5EF4-FFF2-40B4-BE49-F238E27FC236}">
                <a16:creationId xmlns:a16="http://schemas.microsoft.com/office/drawing/2014/main" id="{D159E45B-DD61-7868-9213-898A605F2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B4EE5A-9A3E-3C7C-F91E-058788083B7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3140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37A4C-4DB5-895D-BFEB-C584AB25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798C43-9ECE-76D1-6F19-6D945625E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B7E9AD-EA69-202D-A474-EAF4D4053E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B53A7-3209-46A6-9454-F38EAC8F11E7}" type="datetimeFigureOut">
              <a:rPr lang="en-US" smtClean="0"/>
              <a:pPr/>
              <a:t>7/27/2023</a:t>
            </a:fld>
            <a:endParaRPr lang="en-US" dirty="0"/>
          </a:p>
        </p:txBody>
      </p:sp>
      <p:sp>
        <p:nvSpPr>
          <p:cNvPr id="5" name="Footer Placeholder 4">
            <a:extLst>
              <a:ext uri="{FF2B5EF4-FFF2-40B4-BE49-F238E27FC236}">
                <a16:creationId xmlns:a16="http://schemas.microsoft.com/office/drawing/2014/main" id="{28338CC4-10E8-8D2E-B196-E13F9B47F9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D8E9A-4BD0-12EE-65B0-91C7A92011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9161193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9880A-5DD9-8FC4-5722-AE582D967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061" y="2066404"/>
            <a:ext cx="651875" cy="665888"/>
          </a:xfrm>
          <a:prstGeom prst="rect">
            <a:avLst/>
          </a:prstGeom>
        </p:spPr>
      </p:pic>
      <p:grpSp>
        <p:nvGrpSpPr>
          <p:cNvPr id="26" name="Group 25">
            <a:extLst>
              <a:ext uri="{FF2B5EF4-FFF2-40B4-BE49-F238E27FC236}">
                <a16:creationId xmlns:a16="http://schemas.microsoft.com/office/drawing/2014/main" id="{35935EA2-6871-6F28-EC6C-68C2C05303C1}"/>
              </a:ext>
            </a:extLst>
          </p:cNvPr>
          <p:cNvGrpSpPr/>
          <p:nvPr/>
        </p:nvGrpSpPr>
        <p:grpSpPr>
          <a:xfrm>
            <a:off x="460310" y="639278"/>
            <a:ext cx="11271380" cy="1366269"/>
            <a:chOff x="460310" y="639278"/>
            <a:chExt cx="11271380" cy="1366269"/>
          </a:xfrm>
        </p:grpSpPr>
        <p:sp>
          <p:nvSpPr>
            <p:cNvPr id="12" name="TextBox 11">
              <a:extLst>
                <a:ext uri="{FF2B5EF4-FFF2-40B4-BE49-F238E27FC236}">
                  <a16:creationId xmlns:a16="http://schemas.microsoft.com/office/drawing/2014/main" id="{4160645B-9565-79E5-1B64-110647836AEE}"/>
                </a:ext>
              </a:extLst>
            </p:cNvPr>
            <p:cNvSpPr txBox="1"/>
            <p:nvPr/>
          </p:nvSpPr>
          <p:spPr>
            <a:xfrm>
              <a:off x="460310" y="639278"/>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 KUMARASAMY COLLEGE OF ENGINEERING</a:t>
              </a:r>
            </a:p>
          </p:txBody>
        </p:sp>
        <p:sp>
          <p:nvSpPr>
            <p:cNvPr id="14" name="TextBox 13">
              <a:extLst>
                <a:ext uri="{FF2B5EF4-FFF2-40B4-BE49-F238E27FC236}">
                  <a16:creationId xmlns:a16="http://schemas.microsoft.com/office/drawing/2014/main" id="{EDB11F2B-4CBA-2B49-47B7-5B4931A3A651}"/>
                </a:ext>
              </a:extLst>
            </p:cNvPr>
            <p:cNvSpPr txBox="1"/>
            <p:nvPr/>
          </p:nvSpPr>
          <p:spPr>
            <a:xfrm>
              <a:off x="1761931" y="1420772"/>
              <a:ext cx="8668138" cy="584775"/>
            </a:xfrm>
            <a:prstGeom prst="rect">
              <a:avLst/>
            </a:prstGeom>
            <a:noFill/>
          </p:spPr>
          <p:txBody>
            <a:bodyPr wrap="square" rtlCol="0">
              <a:spAutoFit/>
            </a:bodyPr>
            <a:lstStyle/>
            <a:p>
              <a:pPr algn="ctr"/>
              <a:r>
                <a:rPr lang="en-IN" sz="3200" dirty="0">
                  <a:latin typeface="TT Norms Pro Medium" panose="02000803030000020004" pitchFamily="50" charset="0"/>
                </a:rPr>
                <a:t>MASTER OF COMPUTER APPLICATIONS</a:t>
              </a:r>
            </a:p>
          </p:txBody>
        </p:sp>
      </p:grpSp>
      <p:sp>
        <p:nvSpPr>
          <p:cNvPr id="24" name="Rectangle: Diagonal Corners Rounded 23">
            <a:extLst>
              <a:ext uri="{FF2B5EF4-FFF2-40B4-BE49-F238E27FC236}">
                <a16:creationId xmlns:a16="http://schemas.microsoft.com/office/drawing/2014/main" id="{C597044C-C9C9-2110-3915-955225832D87}"/>
              </a:ext>
            </a:extLst>
          </p:cNvPr>
          <p:cNvSpPr/>
          <p:nvPr/>
        </p:nvSpPr>
        <p:spPr>
          <a:xfrm>
            <a:off x="3208175" y="3119286"/>
            <a:ext cx="5775649" cy="1015663"/>
          </a:xfrm>
          <a:prstGeom prst="round2Diag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8B6C4CC-1DB3-53B6-839B-E782DC808A42}"/>
              </a:ext>
            </a:extLst>
          </p:cNvPr>
          <p:cNvSpPr txBox="1"/>
          <p:nvPr/>
        </p:nvSpPr>
        <p:spPr>
          <a:xfrm>
            <a:off x="1761931" y="3211620"/>
            <a:ext cx="8668138" cy="830997"/>
          </a:xfrm>
          <a:prstGeom prst="rect">
            <a:avLst/>
          </a:prstGeom>
          <a:noFill/>
        </p:spPr>
        <p:txBody>
          <a:bodyPr wrap="square" rtlCol="0">
            <a:spAutoFit/>
          </a:bodyPr>
          <a:lstStyle/>
          <a:p>
            <a:pPr algn="ctr"/>
            <a:r>
              <a:rPr lang="en-IN" sz="4800" dirty="0">
                <a:latin typeface="TT Norms Pro Thin" panose="02000503020000020003" pitchFamily="50" charset="0"/>
                <a:cs typeface="Aharoni" panose="02010803020104030203" pitchFamily="2" charset="-79"/>
              </a:rPr>
              <a:t>INFINITY WHEELS</a:t>
            </a:r>
          </a:p>
        </p:txBody>
      </p:sp>
      <p:grpSp>
        <p:nvGrpSpPr>
          <p:cNvPr id="27" name="Group 26">
            <a:extLst>
              <a:ext uri="{FF2B5EF4-FFF2-40B4-BE49-F238E27FC236}">
                <a16:creationId xmlns:a16="http://schemas.microsoft.com/office/drawing/2014/main" id="{65242956-FB81-AFF0-1A20-E099746BEA08}"/>
              </a:ext>
            </a:extLst>
          </p:cNvPr>
          <p:cNvGrpSpPr/>
          <p:nvPr/>
        </p:nvGrpSpPr>
        <p:grpSpPr>
          <a:xfrm>
            <a:off x="460310" y="5341022"/>
            <a:ext cx="11271380" cy="1015663"/>
            <a:chOff x="460310" y="5355464"/>
            <a:chExt cx="11271380" cy="1015663"/>
          </a:xfrm>
        </p:grpSpPr>
        <p:sp>
          <p:nvSpPr>
            <p:cNvPr id="17" name="TextBox 16">
              <a:extLst>
                <a:ext uri="{FF2B5EF4-FFF2-40B4-BE49-F238E27FC236}">
                  <a16:creationId xmlns:a16="http://schemas.microsoft.com/office/drawing/2014/main" id="{6131EB3F-430C-F3BF-AAA5-61F2129429F1}"/>
                </a:ext>
              </a:extLst>
            </p:cNvPr>
            <p:cNvSpPr txBox="1"/>
            <p:nvPr/>
          </p:nvSpPr>
          <p:spPr>
            <a:xfrm>
              <a:off x="460310" y="5355464"/>
              <a:ext cx="4049486" cy="707886"/>
            </a:xfrm>
            <a:prstGeom prst="rect">
              <a:avLst/>
            </a:prstGeom>
            <a:noFill/>
          </p:spPr>
          <p:txBody>
            <a:bodyPr wrap="square" rtlCol="0">
              <a:spAutoFit/>
            </a:bodyPr>
            <a:lstStyle/>
            <a:p>
              <a:r>
                <a:rPr lang="en-IN" sz="2000" dirty="0">
                  <a:latin typeface="Bahnschrift Light SemiCondensed" panose="020B0502040204020203" pitchFamily="34" charset="0"/>
                </a:rPr>
                <a:t>GUIDED BY</a:t>
              </a:r>
            </a:p>
            <a:p>
              <a:r>
                <a:rPr lang="en-IN" sz="2000" dirty="0" err="1">
                  <a:latin typeface="Bahnschrift Light SemiCondensed" panose="020B0502040204020203" pitchFamily="34" charset="0"/>
                </a:rPr>
                <a:t>Dr.</a:t>
              </a:r>
              <a:r>
                <a:rPr lang="en-IN" sz="2000" dirty="0">
                  <a:latin typeface="Bahnschrift Light SemiCondensed" panose="020B0502040204020203" pitchFamily="34" charset="0"/>
                </a:rPr>
                <a:t> S. </a:t>
              </a:r>
              <a:r>
                <a:rPr lang="en-IN" sz="2000" dirty="0" err="1">
                  <a:latin typeface="Bahnschrift Light SemiCondensed" panose="020B0502040204020203" pitchFamily="34" charset="0"/>
                </a:rPr>
                <a:t>Vanithamani</a:t>
              </a:r>
              <a:r>
                <a:rPr lang="en-IN" sz="2000" dirty="0">
                  <a:latin typeface="Bahnschrift Light SemiCondensed" panose="020B0502040204020203" pitchFamily="34" charset="0"/>
                </a:rPr>
                <a:t> MCA, </a:t>
              </a:r>
              <a:r>
                <a:rPr lang="en-IN" sz="2000" dirty="0" err="1">
                  <a:latin typeface="Bahnschrift Light SemiCondensed" panose="020B0502040204020203" pitchFamily="34" charset="0"/>
                </a:rPr>
                <a:t>M.Phil</a:t>
              </a:r>
              <a:r>
                <a:rPr lang="en-IN" sz="2000" dirty="0">
                  <a:latin typeface="Bahnschrift Light SemiCondensed" panose="020B0502040204020203" pitchFamily="34" charset="0"/>
                </a:rPr>
                <a:t>, Ph.D.</a:t>
              </a:r>
            </a:p>
          </p:txBody>
        </p:sp>
        <p:sp>
          <p:nvSpPr>
            <p:cNvPr id="18" name="TextBox 17">
              <a:extLst>
                <a:ext uri="{FF2B5EF4-FFF2-40B4-BE49-F238E27FC236}">
                  <a16:creationId xmlns:a16="http://schemas.microsoft.com/office/drawing/2014/main" id="{07D6C04D-91DE-30E3-7903-30C0EDF54FAA}"/>
                </a:ext>
              </a:extLst>
            </p:cNvPr>
            <p:cNvSpPr txBox="1"/>
            <p:nvPr/>
          </p:nvSpPr>
          <p:spPr>
            <a:xfrm>
              <a:off x="7682204" y="5355464"/>
              <a:ext cx="4049486" cy="1015663"/>
            </a:xfrm>
            <a:prstGeom prst="rect">
              <a:avLst/>
            </a:prstGeom>
            <a:noFill/>
          </p:spPr>
          <p:txBody>
            <a:bodyPr wrap="square" rtlCol="0">
              <a:spAutoFit/>
            </a:bodyPr>
            <a:lstStyle/>
            <a:p>
              <a:pPr algn="r"/>
              <a:r>
                <a:rPr lang="en-IN" sz="2000" dirty="0">
                  <a:latin typeface="Bahnschrift Light SemiCondensed" panose="020B0502040204020203" pitchFamily="34" charset="0"/>
                </a:rPr>
                <a:t>PRESENTED BY</a:t>
              </a:r>
            </a:p>
            <a:p>
              <a:pPr algn="r"/>
              <a:r>
                <a:rPr lang="en-IN" sz="2000" dirty="0">
                  <a:latin typeface="Bahnschrift Light SemiCondensed" panose="020B0502040204020203" pitchFamily="34" charset="0"/>
                </a:rPr>
                <a:t>Albin George C J(927622MCA003)</a:t>
              </a:r>
            </a:p>
            <a:p>
              <a:pPr algn="r"/>
              <a:r>
                <a:rPr lang="en-IN" sz="2000" dirty="0">
                  <a:latin typeface="Bahnschrift Light SemiCondensed" panose="020B0502040204020203" pitchFamily="34" charset="0"/>
                </a:rPr>
                <a:t>P </a:t>
              </a:r>
              <a:r>
                <a:rPr lang="en-IN" sz="2000" dirty="0" err="1">
                  <a:latin typeface="Bahnschrift Light SemiCondensed" panose="020B0502040204020203" pitchFamily="34" charset="0"/>
                </a:rPr>
                <a:t>Udhayakumar</a:t>
              </a:r>
              <a:r>
                <a:rPr lang="en-IN" sz="2000" dirty="0">
                  <a:latin typeface="Bahnschrift Light SemiCondensed" panose="020B0502040204020203" pitchFamily="34" charset="0"/>
                </a:rPr>
                <a:t>(927622MCA056)</a:t>
              </a:r>
            </a:p>
          </p:txBody>
        </p:sp>
      </p:grpSp>
    </p:spTree>
    <p:extLst>
      <p:ext uri="{BB962C8B-B14F-4D97-AF65-F5344CB8AC3E}">
        <p14:creationId xmlns:p14="http://schemas.microsoft.com/office/powerpoint/2010/main" val="24003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900" decel="100000" fill="hold"/>
                                        <p:tgtEl>
                                          <p:spTgt spid="1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5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20" y="1451928"/>
            <a:ext cx="10655559" cy="2343142"/>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User Registration</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Provide a registration form where users can create an account by providing their relevant information such as name, email, and password.</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Implement validation checks to ensure data integrity and security.</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Store the user registration details securely in a database.</a:t>
            </a:r>
          </a:p>
        </p:txBody>
      </p:sp>
      <p:sp>
        <p:nvSpPr>
          <p:cNvPr id="4" name="TextBox 3">
            <a:extLst>
              <a:ext uri="{FF2B5EF4-FFF2-40B4-BE49-F238E27FC236}">
                <a16:creationId xmlns:a16="http://schemas.microsoft.com/office/drawing/2014/main" id="{77B5C4EA-D5CC-642F-B65C-F70FAD0DB391}"/>
              </a:ext>
            </a:extLst>
          </p:cNvPr>
          <p:cNvSpPr txBox="1"/>
          <p:nvPr/>
        </p:nvSpPr>
        <p:spPr>
          <a:xfrm>
            <a:off x="849500" y="4141727"/>
            <a:ext cx="10655559" cy="1881477"/>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User Login</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Design a login page where users can enter their credentials (email and password) to access their account.</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Implement server-side validation to verify the user's login credentials.</a:t>
            </a: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spTree>
    <p:extLst>
      <p:ext uri="{BB962C8B-B14F-4D97-AF65-F5344CB8AC3E}">
        <p14:creationId xmlns:p14="http://schemas.microsoft.com/office/powerpoint/2010/main" val="421959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911094" y="1301105"/>
            <a:ext cx="10655559" cy="506292"/>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User Log in and Registration</a:t>
            </a: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pic>
        <p:nvPicPr>
          <p:cNvPr id="10" name="Picture 9">
            <a:extLst>
              <a:ext uri="{FF2B5EF4-FFF2-40B4-BE49-F238E27FC236}">
                <a16:creationId xmlns:a16="http://schemas.microsoft.com/office/drawing/2014/main" id="{D13E6484-04CB-09FD-EEA1-46B32A1B2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761" y="2103215"/>
            <a:ext cx="7280476" cy="3941180"/>
          </a:xfrm>
          <a:prstGeom prst="rect">
            <a:avLst/>
          </a:prstGeom>
        </p:spPr>
      </p:pic>
    </p:spTree>
    <p:extLst>
      <p:ext uri="{BB962C8B-B14F-4D97-AF65-F5344CB8AC3E}">
        <p14:creationId xmlns:p14="http://schemas.microsoft.com/office/powerpoint/2010/main" val="167386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26A2BD-D434-3438-9B1D-FC4E83748ECB}"/>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4F70032E-CF98-40D2-AD8C-40FE90D6D29F}"/>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060AEBF0-6B5F-3242-FC2A-6AC0424EE422}"/>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19" y="1504275"/>
            <a:ext cx="10655559" cy="1891287"/>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Home Page</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Highlight a selection of featured cars or promotional offers on the home page to attract user attention.</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Our services like grading and servicing are mentioned.</a:t>
            </a:r>
          </a:p>
        </p:txBody>
      </p:sp>
      <p:pic>
        <p:nvPicPr>
          <p:cNvPr id="4" name="Picture 3">
            <a:extLst>
              <a:ext uri="{FF2B5EF4-FFF2-40B4-BE49-F238E27FC236}">
                <a16:creationId xmlns:a16="http://schemas.microsoft.com/office/drawing/2014/main" id="{BF7AC540-675B-301C-A495-1CD74051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C68812FA-AE19-37D7-5F8A-2F6A252DD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sp>
        <p:nvSpPr>
          <p:cNvPr id="8" name="TextBox 7">
            <a:extLst>
              <a:ext uri="{FF2B5EF4-FFF2-40B4-BE49-F238E27FC236}">
                <a16:creationId xmlns:a16="http://schemas.microsoft.com/office/drawing/2014/main" id="{1F2E7776-2BE7-A54D-794C-2072ACE866E7}"/>
              </a:ext>
            </a:extLst>
          </p:cNvPr>
          <p:cNvSpPr txBox="1"/>
          <p:nvPr/>
        </p:nvSpPr>
        <p:spPr>
          <a:xfrm>
            <a:off x="911094" y="3416138"/>
            <a:ext cx="10655559" cy="1429622"/>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Car Listing</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Provides the list of cars available. </a:t>
            </a:r>
          </a:p>
          <a:p>
            <a:pPr marL="342900" indent="-342900">
              <a:lnSpc>
                <a:spcPct val="150000"/>
              </a:lnSpc>
              <a:buFont typeface="Wingdings" panose="05000000000000000000" pitchFamily="2" charset="2"/>
              <a:buChar char="§"/>
            </a:pPr>
            <a:endParaRPr lang="en-GB" sz="2000" dirty="0">
              <a:latin typeface="TT Norms Pro Thin" panose="02000503020000020003" pitchFamily="50" charset="0"/>
            </a:endParaRPr>
          </a:p>
        </p:txBody>
      </p:sp>
      <p:sp>
        <p:nvSpPr>
          <p:cNvPr id="9" name="TextBox 8">
            <a:extLst>
              <a:ext uri="{FF2B5EF4-FFF2-40B4-BE49-F238E27FC236}">
                <a16:creationId xmlns:a16="http://schemas.microsoft.com/office/drawing/2014/main" id="{7D223D14-9153-8FFE-9D0D-F68C742584DA}"/>
              </a:ext>
            </a:extLst>
          </p:cNvPr>
          <p:cNvSpPr txBox="1"/>
          <p:nvPr/>
        </p:nvSpPr>
        <p:spPr>
          <a:xfrm>
            <a:off x="911094" y="4554132"/>
            <a:ext cx="10655559" cy="967957"/>
          </a:xfrm>
          <a:prstGeom prst="rect">
            <a:avLst/>
          </a:prstGeom>
          <a:noFill/>
        </p:spPr>
        <p:txBody>
          <a:bodyPr wrap="square" rtlCol="0" anchor="ctr">
            <a:spAutoFit/>
          </a:bodyPr>
          <a:lstStyle/>
          <a:p>
            <a:pPr>
              <a:lnSpc>
                <a:spcPct val="150000"/>
              </a:lnSpc>
            </a:pPr>
            <a:r>
              <a:rPr lang="en-IN" sz="2000" dirty="0">
                <a:latin typeface="TT Norms Pro Medium" panose="02000803030000020004" pitchFamily="50" charset="0"/>
              </a:rPr>
              <a:t>Vintage </a:t>
            </a:r>
          </a:p>
          <a:p>
            <a:pPr marL="342900" indent="-342900">
              <a:lnSpc>
                <a:spcPct val="150000"/>
              </a:lnSpc>
              <a:buFont typeface="Wingdings" panose="05000000000000000000" pitchFamily="2" charset="2"/>
              <a:buChar char="§"/>
            </a:pPr>
            <a:r>
              <a:rPr lang="en-IN" sz="2000" dirty="0">
                <a:latin typeface="TT Norms Pro Medium" panose="02000803030000020004" pitchFamily="50" charset="0"/>
              </a:rPr>
              <a:t>Special place to find the classic vintage cars only</a:t>
            </a:r>
          </a:p>
        </p:txBody>
      </p:sp>
    </p:spTree>
    <p:extLst>
      <p:ext uri="{BB962C8B-B14F-4D97-AF65-F5344CB8AC3E}">
        <p14:creationId xmlns:p14="http://schemas.microsoft.com/office/powerpoint/2010/main" val="17309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911094" y="1301105"/>
            <a:ext cx="10655559" cy="506292"/>
          </a:xfrm>
          <a:prstGeom prst="rect">
            <a:avLst/>
          </a:prstGeom>
          <a:noFill/>
        </p:spPr>
        <p:txBody>
          <a:bodyPr wrap="square" rtlCol="0" anchor="ctr">
            <a:spAutoFit/>
          </a:bodyPr>
          <a:lstStyle/>
          <a:p>
            <a:pPr>
              <a:lnSpc>
                <a:spcPct val="150000"/>
              </a:lnSpc>
            </a:pPr>
            <a:r>
              <a:rPr lang="en-US" sz="2000" dirty="0">
                <a:latin typeface="TT Norms Pro Medium" panose="02000803030000020004" pitchFamily="50" charset="0"/>
              </a:rPr>
              <a:t>Home page module</a:t>
            </a:r>
            <a:endParaRPr lang="en-IN" sz="2000" dirty="0">
              <a:latin typeface="TT Norms Pro Medium" panose="02000803030000020004" pitchFamily="50" charset="0"/>
            </a:endParaRP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pic>
        <p:nvPicPr>
          <p:cNvPr id="10" name="Picture 9">
            <a:extLst>
              <a:ext uri="{FF2B5EF4-FFF2-40B4-BE49-F238E27FC236}">
                <a16:creationId xmlns:a16="http://schemas.microsoft.com/office/drawing/2014/main" id="{D13E6484-04CB-09FD-EEA1-46B32A1B2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04977" y="1837320"/>
            <a:ext cx="7782044" cy="4377400"/>
          </a:xfrm>
          <a:prstGeom prst="rect">
            <a:avLst/>
          </a:prstGeom>
        </p:spPr>
      </p:pic>
    </p:spTree>
    <p:extLst>
      <p:ext uri="{BB962C8B-B14F-4D97-AF65-F5344CB8AC3E}">
        <p14:creationId xmlns:p14="http://schemas.microsoft.com/office/powerpoint/2010/main" val="271015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911094" y="1301105"/>
            <a:ext cx="10655559" cy="506292"/>
          </a:xfrm>
          <a:prstGeom prst="rect">
            <a:avLst/>
          </a:prstGeom>
          <a:noFill/>
        </p:spPr>
        <p:txBody>
          <a:bodyPr wrap="square" rtlCol="0" anchor="ctr">
            <a:spAutoFit/>
          </a:bodyPr>
          <a:lstStyle/>
          <a:p>
            <a:pPr>
              <a:lnSpc>
                <a:spcPct val="150000"/>
              </a:lnSpc>
            </a:pPr>
            <a:r>
              <a:rPr lang="en-US" sz="2000" dirty="0">
                <a:latin typeface="TT Norms Pro Medium" panose="02000803030000020004" pitchFamily="50" charset="0"/>
              </a:rPr>
              <a:t>Car List module</a:t>
            </a:r>
            <a:endParaRPr lang="en-IN" sz="2000" dirty="0">
              <a:latin typeface="TT Norms Pro Medium" panose="02000803030000020004" pitchFamily="50" charset="0"/>
            </a:endParaRP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pic>
        <p:nvPicPr>
          <p:cNvPr id="10" name="Picture 9">
            <a:extLst>
              <a:ext uri="{FF2B5EF4-FFF2-40B4-BE49-F238E27FC236}">
                <a16:creationId xmlns:a16="http://schemas.microsoft.com/office/drawing/2014/main" id="{D13E6484-04CB-09FD-EEA1-46B32A1B2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04977" y="1885106"/>
            <a:ext cx="7782044" cy="4377399"/>
          </a:xfrm>
          <a:prstGeom prst="rect">
            <a:avLst/>
          </a:prstGeom>
        </p:spPr>
      </p:pic>
    </p:spTree>
    <p:extLst>
      <p:ext uri="{BB962C8B-B14F-4D97-AF65-F5344CB8AC3E}">
        <p14:creationId xmlns:p14="http://schemas.microsoft.com/office/powerpoint/2010/main" val="30277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911094" y="1301105"/>
            <a:ext cx="10655559" cy="506292"/>
          </a:xfrm>
          <a:prstGeom prst="rect">
            <a:avLst/>
          </a:prstGeom>
          <a:noFill/>
        </p:spPr>
        <p:txBody>
          <a:bodyPr wrap="square" rtlCol="0" anchor="ctr">
            <a:spAutoFit/>
          </a:bodyPr>
          <a:lstStyle/>
          <a:p>
            <a:pPr>
              <a:lnSpc>
                <a:spcPct val="150000"/>
              </a:lnSpc>
            </a:pPr>
            <a:r>
              <a:rPr lang="en-US" sz="2000" dirty="0">
                <a:latin typeface="TT Norms Pro Medium" panose="02000803030000020004" pitchFamily="50" charset="0"/>
              </a:rPr>
              <a:t>Car List module</a:t>
            </a:r>
            <a:endParaRPr lang="en-IN" sz="2000" dirty="0">
              <a:latin typeface="TT Norms Pro Medium" panose="02000803030000020004" pitchFamily="50" charset="0"/>
            </a:endParaRP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pic>
        <p:nvPicPr>
          <p:cNvPr id="10" name="Picture 9">
            <a:extLst>
              <a:ext uri="{FF2B5EF4-FFF2-40B4-BE49-F238E27FC236}">
                <a16:creationId xmlns:a16="http://schemas.microsoft.com/office/drawing/2014/main" id="{D13E6484-04CB-09FD-EEA1-46B32A1B2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04978" y="1885106"/>
            <a:ext cx="7782042" cy="4377399"/>
          </a:xfrm>
          <a:prstGeom prst="rect">
            <a:avLst/>
          </a:prstGeom>
        </p:spPr>
      </p:pic>
    </p:spTree>
    <p:extLst>
      <p:ext uri="{BB962C8B-B14F-4D97-AF65-F5344CB8AC3E}">
        <p14:creationId xmlns:p14="http://schemas.microsoft.com/office/powerpoint/2010/main" val="8821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C0335-7ABB-407C-AEC8-439B4D91222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6" name="Flowchart: Data 5">
              <a:extLst>
                <a:ext uri="{FF2B5EF4-FFF2-40B4-BE49-F238E27FC236}">
                  <a16:creationId xmlns:a16="http://schemas.microsoft.com/office/drawing/2014/main" id="{99FF94AB-1DA0-33AF-4EF6-EC3F5998B5B9}"/>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BCF9A2A8-DB02-CBE4-BC61-55E86F532E5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911094" y="1301105"/>
            <a:ext cx="10655559" cy="506292"/>
          </a:xfrm>
          <a:prstGeom prst="rect">
            <a:avLst/>
          </a:prstGeom>
          <a:noFill/>
        </p:spPr>
        <p:txBody>
          <a:bodyPr wrap="square" rtlCol="0" anchor="ctr">
            <a:spAutoFit/>
          </a:bodyPr>
          <a:lstStyle/>
          <a:p>
            <a:pPr>
              <a:lnSpc>
                <a:spcPct val="150000"/>
              </a:lnSpc>
            </a:pPr>
            <a:r>
              <a:rPr lang="en-US" sz="2000" dirty="0">
                <a:latin typeface="TT Norms Pro Medium" panose="02000803030000020004" pitchFamily="50" charset="0"/>
              </a:rPr>
              <a:t>Car List module</a:t>
            </a:r>
            <a:endParaRPr lang="en-IN" sz="2000" dirty="0">
              <a:latin typeface="TT Norms Pro Medium" panose="02000803030000020004" pitchFamily="50" charset="0"/>
            </a:endParaRPr>
          </a:p>
        </p:txBody>
      </p:sp>
      <p:pic>
        <p:nvPicPr>
          <p:cNvPr id="8" name="Picture 7">
            <a:extLst>
              <a:ext uri="{FF2B5EF4-FFF2-40B4-BE49-F238E27FC236}">
                <a16:creationId xmlns:a16="http://schemas.microsoft.com/office/drawing/2014/main" id="{FC7FB3B7-674E-47D8-3C0C-A8A51C12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00F44CE0-DDE8-608E-619C-0BADD9F5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pic>
        <p:nvPicPr>
          <p:cNvPr id="10" name="Picture 9">
            <a:extLst>
              <a:ext uri="{FF2B5EF4-FFF2-40B4-BE49-F238E27FC236}">
                <a16:creationId xmlns:a16="http://schemas.microsoft.com/office/drawing/2014/main" id="{D13E6484-04CB-09FD-EEA1-46B32A1B2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04978" y="1885106"/>
            <a:ext cx="7782042" cy="4377398"/>
          </a:xfrm>
          <a:prstGeom prst="rect">
            <a:avLst/>
          </a:prstGeom>
        </p:spPr>
      </p:pic>
    </p:spTree>
    <p:extLst>
      <p:ext uri="{BB962C8B-B14F-4D97-AF65-F5344CB8AC3E}">
        <p14:creationId xmlns:p14="http://schemas.microsoft.com/office/powerpoint/2010/main" val="151080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DEA1C4-2926-ACFE-0470-F494CD1C6ED6}"/>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5" name="Flowchart: Data 4">
              <a:extLst>
                <a:ext uri="{FF2B5EF4-FFF2-40B4-BE49-F238E27FC236}">
                  <a16:creationId xmlns:a16="http://schemas.microsoft.com/office/drawing/2014/main" id="{419F95DA-3DDB-FF68-EEA1-A0B61E697342}"/>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ata 5">
              <a:extLst>
                <a:ext uri="{FF2B5EF4-FFF2-40B4-BE49-F238E27FC236}">
                  <a16:creationId xmlns:a16="http://schemas.microsoft.com/office/drawing/2014/main" id="{177B7CC4-62A0-4C5F-F38D-41AD9318E794}"/>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GB" sz="3600" dirty="0">
                <a:latin typeface="TT Norms Pro Medium" panose="02000803030000020004" pitchFamily="50" charset="0"/>
              </a:rPr>
              <a:t>O</a:t>
            </a:r>
            <a:r>
              <a:rPr lang="en-IN" sz="3600" dirty="0">
                <a:latin typeface="TT Norms Pro Medium" panose="02000803030000020004" pitchFamily="50" charset="0"/>
              </a:rPr>
              <a:t>BJECTIVE OF THE PROJECT</a:t>
            </a:r>
          </a:p>
        </p:txBody>
      </p:sp>
      <p:sp>
        <p:nvSpPr>
          <p:cNvPr id="4" name="TextBox 3">
            <a:extLst>
              <a:ext uri="{FF2B5EF4-FFF2-40B4-BE49-F238E27FC236}">
                <a16:creationId xmlns:a16="http://schemas.microsoft.com/office/drawing/2014/main" id="{1AFED255-3E12-FDED-4DAB-03874B3FECF9}"/>
              </a:ext>
            </a:extLst>
          </p:cNvPr>
          <p:cNvSpPr txBox="1"/>
          <p:nvPr/>
        </p:nvSpPr>
        <p:spPr>
          <a:xfrm>
            <a:off x="768220" y="1462900"/>
            <a:ext cx="10655559" cy="4199611"/>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GB" sz="2000" dirty="0">
                <a:latin typeface="TT Norms Pro Thin" panose="02000503020000020003" pitchFamily="50" charset="0"/>
              </a:rPr>
              <a:t>Offer a user-friendly platform where customers can easily search for, select, and book their desired cars online, eliminating the need for physical visits to car dealerships or relying on traditional methods of car booking.</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Facilitate car bookings for customers across different locations. Overcome geographical limitations and expand the availability of premium car options.</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Create an intuitive and seamless user experience, ensuring that customers can navigate the website easily, access comprehensive car information, view high-quality images, and make informed decisions about their car bookings.</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Establish a trustworthy and secure platform where customers can confidently book cars </a:t>
            </a:r>
          </a:p>
        </p:txBody>
      </p:sp>
      <p:pic>
        <p:nvPicPr>
          <p:cNvPr id="7" name="Picture 6">
            <a:extLst>
              <a:ext uri="{FF2B5EF4-FFF2-40B4-BE49-F238E27FC236}">
                <a16:creationId xmlns:a16="http://schemas.microsoft.com/office/drawing/2014/main" id="{8A7B7195-5B5D-787F-E76D-DC2BC2777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DA02942E-5F13-4A12-FAB7-569617062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spTree>
    <p:extLst>
      <p:ext uri="{BB962C8B-B14F-4D97-AF65-F5344CB8AC3E}">
        <p14:creationId xmlns:p14="http://schemas.microsoft.com/office/powerpoint/2010/main" val="183887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FF9710-0204-42B7-C62A-95786F8F40EC}"/>
              </a:ext>
            </a:extLst>
          </p:cNvPr>
          <p:cNvSpPr/>
          <p:nvPr/>
        </p:nvSpPr>
        <p:spPr>
          <a:xfrm>
            <a:off x="0" y="0"/>
            <a:ext cx="12192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5388944-E95D-146E-8111-D6923E31497A}"/>
              </a:ext>
            </a:extLst>
          </p:cNvPr>
          <p:cNvSpPr txBox="1"/>
          <p:nvPr/>
        </p:nvSpPr>
        <p:spPr>
          <a:xfrm>
            <a:off x="460310" y="3105834"/>
            <a:ext cx="11271380" cy="646331"/>
          </a:xfrm>
          <a:prstGeom prst="rect">
            <a:avLst/>
          </a:prstGeom>
          <a:noFill/>
        </p:spPr>
        <p:txBody>
          <a:bodyPr wrap="square" rtlCol="0">
            <a:spAutoFit/>
          </a:bodyPr>
          <a:lstStyle/>
          <a:p>
            <a:pPr algn="ctr"/>
            <a:r>
              <a:rPr lang="en-GB" sz="3600" dirty="0">
                <a:latin typeface="TT Norms Pro Medium" panose="02000803030000020004" pitchFamily="50" charset="0"/>
              </a:rPr>
              <a:t>THANKING YOU</a:t>
            </a:r>
            <a:endParaRPr lang="en-IN" sz="3600" dirty="0">
              <a:latin typeface="TT Norms Pro Medium" panose="02000803030000020004" pitchFamily="50" charset="0"/>
            </a:endParaRPr>
          </a:p>
        </p:txBody>
      </p:sp>
    </p:spTree>
    <p:extLst>
      <p:ext uri="{BB962C8B-B14F-4D97-AF65-F5344CB8AC3E}">
        <p14:creationId xmlns:p14="http://schemas.microsoft.com/office/powerpoint/2010/main" val="10108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5AF18D9-A7E4-CC26-6BAC-5022489BC6B0}"/>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8" name="Flowchart: Data 7">
              <a:extLst>
                <a:ext uri="{FF2B5EF4-FFF2-40B4-BE49-F238E27FC236}">
                  <a16:creationId xmlns:a16="http://schemas.microsoft.com/office/drawing/2014/main" id="{49CD0B59-7042-378A-EAC3-9AC9ED73EC70}"/>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ata 8">
              <a:extLst>
                <a:ext uri="{FF2B5EF4-FFF2-40B4-BE49-F238E27FC236}">
                  <a16:creationId xmlns:a16="http://schemas.microsoft.com/office/drawing/2014/main" id="{57D59795-3DAD-5738-B7C4-CFB5B685534F}"/>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Box 2">
            <a:extLst>
              <a:ext uri="{FF2B5EF4-FFF2-40B4-BE49-F238E27FC236}">
                <a16:creationId xmlns:a16="http://schemas.microsoft.com/office/drawing/2014/main" id="{9BA2784A-73B6-464A-56B6-BAF2B4AF1C14}"/>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ABSTRACT</a:t>
            </a:r>
          </a:p>
        </p:txBody>
      </p:sp>
      <p:sp>
        <p:nvSpPr>
          <p:cNvPr id="4" name="TextBox 3">
            <a:extLst>
              <a:ext uri="{FF2B5EF4-FFF2-40B4-BE49-F238E27FC236}">
                <a16:creationId xmlns:a16="http://schemas.microsoft.com/office/drawing/2014/main" id="{3E9797B8-43EC-3588-522F-9C22EB07427A}"/>
              </a:ext>
            </a:extLst>
          </p:cNvPr>
          <p:cNvSpPr txBox="1"/>
          <p:nvPr/>
        </p:nvSpPr>
        <p:spPr>
          <a:xfrm>
            <a:off x="768220" y="1437531"/>
            <a:ext cx="10655559" cy="4524315"/>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IN" sz="2000" dirty="0">
                <a:latin typeface="TT Norms Pro Thin" panose="02000503020000020003" pitchFamily="50" charset="0"/>
              </a:rPr>
              <a:t>The </a:t>
            </a:r>
            <a:r>
              <a:rPr lang="en-IN" sz="2000" dirty="0">
                <a:latin typeface="TT Norms Pro Medium" panose="02000803030000020004" pitchFamily="50" charset="0"/>
              </a:rPr>
              <a:t>INFINITY WHEELS </a:t>
            </a:r>
            <a:r>
              <a:rPr lang="en-GB" sz="2000" dirty="0">
                <a:latin typeface="TT Norms Pro Thin" panose="02000503020000020003" pitchFamily="50" charset="0"/>
              </a:rPr>
              <a:t>is a global platform that connects users with premium cars from around the world. Our platform serves as a bridge, connecting discerning buyers with exclusive premium cars that meet their preferences and expectations.</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With our extensive network and comprehensive 3D scans, users can explore a wide range of high-end vehicles from the comfort of their own homes.</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To ensure trust and authenticity, the system employs reliable and trustworthy agents who personally visit sellers to validate their existence and credibility. This verification process </a:t>
            </a:r>
            <a:r>
              <a:rPr lang="en-GB" sz="2000" dirty="0" err="1">
                <a:latin typeface="TT Norms Pro Thin" panose="02000503020000020003" pitchFamily="50" charset="0"/>
              </a:rPr>
              <a:t>instills</a:t>
            </a:r>
            <a:r>
              <a:rPr lang="en-GB" sz="2000" dirty="0">
                <a:latin typeface="TT Norms Pro Thin" panose="02000503020000020003" pitchFamily="50" charset="0"/>
              </a:rPr>
              <a:t> confidence in buyers, assuring them that the sellers are genuine and trustworthy.</a:t>
            </a:r>
            <a:endParaRPr lang="en-IN" sz="2000" dirty="0">
              <a:latin typeface="TT Norms Pro Thin" panose="02000503020000020003" pitchFamily="50" charset="0"/>
            </a:endParaRPr>
          </a:p>
          <a:p>
            <a:pPr marL="342900" indent="-342900">
              <a:lnSpc>
                <a:spcPct val="150000"/>
              </a:lnSpc>
              <a:buFont typeface="Wingdings" panose="05000000000000000000" pitchFamily="2" charset="2"/>
              <a:buChar char="§"/>
            </a:pPr>
            <a:endParaRPr lang="en-GB" sz="2000" dirty="0">
              <a:latin typeface="TT Norms Pro Thin" panose="02000503020000020003" pitchFamily="50" charset="0"/>
            </a:endParaRPr>
          </a:p>
          <a:p>
            <a:pPr marL="342900" indent="-342900">
              <a:buFont typeface="Wingdings" panose="05000000000000000000" pitchFamily="2" charset="2"/>
              <a:buChar char="§"/>
            </a:pPr>
            <a:endParaRPr lang="en-IN" dirty="0"/>
          </a:p>
        </p:txBody>
      </p:sp>
      <p:pic>
        <p:nvPicPr>
          <p:cNvPr id="10" name="Picture 9">
            <a:extLst>
              <a:ext uri="{FF2B5EF4-FFF2-40B4-BE49-F238E27FC236}">
                <a16:creationId xmlns:a16="http://schemas.microsoft.com/office/drawing/2014/main" id="{44E8C439-6E33-2A40-A4E2-66B688759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1" name="Picture 10">
            <a:extLst>
              <a:ext uri="{FF2B5EF4-FFF2-40B4-BE49-F238E27FC236}">
                <a16:creationId xmlns:a16="http://schemas.microsoft.com/office/drawing/2014/main" id="{6875C2C6-6493-E0B0-2880-4BEAC8139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71870"/>
            <a:ext cx="368830" cy="376759"/>
          </a:xfrm>
          <a:prstGeom prst="rect">
            <a:avLst/>
          </a:prstGeom>
        </p:spPr>
      </p:pic>
    </p:spTree>
    <p:extLst>
      <p:ext uri="{BB962C8B-B14F-4D97-AF65-F5344CB8AC3E}">
        <p14:creationId xmlns:p14="http://schemas.microsoft.com/office/powerpoint/2010/main" val="60693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B60A6BA-12D6-67E7-050F-EE0755296403}"/>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7" name="Flowchart: Data 6">
              <a:extLst>
                <a:ext uri="{FF2B5EF4-FFF2-40B4-BE49-F238E27FC236}">
                  <a16:creationId xmlns:a16="http://schemas.microsoft.com/office/drawing/2014/main" id="{6B3149EB-C06C-0782-12D9-DE757162335F}"/>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ata 7">
              <a:extLst>
                <a:ext uri="{FF2B5EF4-FFF2-40B4-BE49-F238E27FC236}">
                  <a16:creationId xmlns:a16="http://schemas.microsoft.com/office/drawing/2014/main" id="{4DC1E6D3-0F4A-B1D6-C1E2-C725D93BE27E}"/>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EXISTING SYSTEM</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20" y="1443838"/>
            <a:ext cx="10655559" cy="4189801"/>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GB" sz="2000" dirty="0">
                <a:latin typeface="TT Norms Pro Thin" panose="02000503020000020003" pitchFamily="50" charset="0"/>
              </a:rPr>
              <a:t>In the current system, finding cars from other states or countries poses significant challenges for users.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The process is complex and time-consuming as individuals must navigate through various social media platforms and online marketplaces to search for potential sellers.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Contacting and physically visiting the cars for inspection becomes a cumbersome task.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Moreover, the lack of trust in sellers on social media platforms due to numerous scams further complicates the process.</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Overall, the current system lacks a streamlined and trustworthy solution for customers to easily access and evaluate rare cars, while sellers struggle to reach the right audience</a:t>
            </a:r>
            <a:endParaRPr lang="en-IN" sz="2000" dirty="0">
              <a:latin typeface="TT Norms Pro Thin" panose="02000503020000020003" pitchFamily="50" charset="0"/>
            </a:endParaRPr>
          </a:p>
        </p:txBody>
      </p:sp>
      <p:pic>
        <p:nvPicPr>
          <p:cNvPr id="4" name="Picture 3">
            <a:extLst>
              <a:ext uri="{FF2B5EF4-FFF2-40B4-BE49-F238E27FC236}">
                <a16:creationId xmlns:a16="http://schemas.microsoft.com/office/drawing/2014/main" id="{CB1BFCE2-AE4A-E529-F552-A0AE64529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42126214-2D0F-8249-D881-CD5F4DCEC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90920"/>
            <a:ext cx="368830" cy="376759"/>
          </a:xfrm>
          <a:prstGeom prst="rect">
            <a:avLst/>
          </a:prstGeom>
        </p:spPr>
      </p:pic>
    </p:spTree>
    <p:extLst>
      <p:ext uri="{BB962C8B-B14F-4D97-AF65-F5344CB8AC3E}">
        <p14:creationId xmlns:p14="http://schemas.microsoft.com/office/powerpoint/2010/main" val="128842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4722FB-878E-AD0B-0FD8-F2FB305D6F85}"/>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7" name="Flowchart: Data 6">
              <a:extLst>
                <a:ext uri="{FF2B5EF4-FFF2-40B4-BE49-F238E27FC236}">
                  <a16:creationId xmlns:a16="http://schemas.microsoft.com/office/drawing/2014/main" id="{78F90F21-9278-58DF-D293-7992541EFA07}"/>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ata 7">
              <a:extLst>
                <a:ext uri="{FF2B5EF4-FFF2-40B4-BE49-F238E27FC236}">
                  <a16:creationId xmlns:a16="http://schemas.microsoft.com/office/drawing/2014/main" id="{61E084E4-C3EE-52D9-B83B-77AC415CCEEB}"/>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DISADVANTAGES</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20" y="1441010"/>
            <a:ext cx="10655559" cy="4651466"/>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IN" sz="2000" dirty="0">
                <a:latin typeface="TT Norms Pro Thin" panose="02000503020000020003" pitchFamily="50" charset="0"/>
              </a:rPr>
              <a:t> </a:t>
            </a:r>
            <a:r>
              <a:rPr lang="en-GB" sz="2000" dirty="0">
                <a:latin typeface="TT Norms Pro Thin" panose="02000503020000020003" pitchFamily="50" charset="0"/>
              </a:rPr>
              <a:t>In the existing system, customers often face difficulties in locating their desired cars through local agents or marketplaces.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Sellers of these unique vehicles may struggle to find the right platform to effectively showcase and sell their prized possessions.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As a result, customers may need to travel significant distances to view a car that may not meet their expectations, resulting in wasted time and disappointment.</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Furthermore, the presence of scams and fraudulent activities adds another layer of concern. Customers have legitimate fears of encountering dishonest sellers who may misrepresent the condition or authenticity of the cars, leading to financial losses and shattered trust.</a:t>
            </a:r>
          </a:p>
          <a:p>
            <a:pPr marL="342900" indent="-342900">
              <a:lnSpc>
                <a:spcPct val="150000"/>
              </a:lnSpc>
              <a:buFont typeface="Wingdings" panose="05000000000000000000" pitchFamily="2" charset="2"/>
              <a:buChar char="§"/>
            </a:pPr>
            <a:endParaRPr lang="en-IN" sz="2000" dirty="0">
              <a:latin typeface="TT Norms Pro Thin" panose="02000503020000020003" pitchFamily="50" charset="0"/>
            </a:endParaRPr>
          </a:p>
        </p:txBody>
      </p:sp>
      <p:pic>
        <p:nvPicPr>
          <p:cNvPr id="4" name="Picture 3">
            <a:extLst>
              <a:ext uri="{FF2B5EF4-FFF2-40B4-BE49-F238E27FC236}">
                <a16:creationId xmlns:a16="http://schemas.microsoft.com/office/drawing/2014/main" id="{A4073C79-88C8-02E3-151A-C7B077BC0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2971F5F0-359B-EA3A-0D64-040336AFD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90920"/>
            <a:ext cx="368830" cy="376759"/>
          </a:xfrm>
          <a:prstGeom prst="rect">
            <a:avLst/>
          </a:prstGeom>
        </p:spPr>
      </p:pic>
    </p:spTree>
    <p:extLst>
      <p:ext uri="{BB962C8B-B14F-4D97-AF65-F5344CB8AC3E}">
        <p14:creationId xmlns:p14="http://schemas.microsoft.com/office/powerpoint/2010/main" val="282229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BC6E9F0-B064-E9A5-291A-72F9030CA54E}"/>
              </a:ext>
            </a:extLst>
          </p:cNvPr>
          <p:cNvGrpSpPr/>
          <p:nvPr/>
        </p:nvGrpSpPr>
        <p:grpSpPr>
          <a:xfrm>
            <a:off x="-8417560" y="9525"/>
            <a:ext cx="27247948" cy="6858000"/>
            <a:chOff x="-8524240" y="0"/>
            <a:chExt cx="27247948" cy="6858000"/>
          </a:xfrm>
          <a:solidFill>
            <a:schemeClr val="accent5">
              <a:lumMod val="20000"/>
              <a:lumOff val="80000"/>
            </a:schemeClr>
          </a:solidFill>
        </p:grpSpPr>
        <p:sp>
          <p:nvSpPr>
            <p:cNvPr id="7" name="Flowchart: Data 6">
              <a:extLst>
                <a:ext uri="{FF2B5EF4-FFF2-40B4-BE49-F238E27FC236}">
                  <a16:creationId xmlns:a16="http://schemas.microsoft.com/office/drawing/2014/main" id="{5AAED16E-FEC6-37C4-1418-5A71D824A5BB}"/>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ata 7">
              <a:extLst>
                <a:ext uri="{FF2B5EF4-FFF2-40B4-BE49-F238E27FC236}">
                  <a16:creationId xmlns:a16="http://schemas.microsoft.com/office/drawing/2014/main" id="{CE7F09B9-33A7-FAF8-57F4-8B1D3E87BDA5}"/>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PROPOSED SYSTEM</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20" y="2355588"/>
            <a:ext cx="10655559" cy="2814617"/>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GB" sz="2000" dirty="0">
                <a:latin typeface="TT Norms Pro Thin" panose="02000503020000020003" pitchFamily="50" charset="0"/>
              </a:rPr>
              <a:t>The proposed system is an innovative web-based application that establishes a centralized repository of comprehensive information related to premium car resale..</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Through the system, users gain access to an extensive database of luxury vehicles, making it easy to search and explore a wide range of options. </a:t>
            </a:r>
          </a:p>
          <a:p>
            <a:pPr marL="342900" indent="-342900">
              <a:lnSpc>
                <a:spcPct val="150000"/>
              </a:lnSpc>
              <a:buFont typeface="Wingdings" panose="05000000000000000000" pitchFamily="2" charset="2"/>
              <a:buChar char="§"/>
            </a:pPr>
            <a:r>
              <a:rPr lang="en-GB" sz="2000" dirty="0">
                <a:latin typeface="TT Norms Pro Thin" panose="02000503020000020003" pitchFamily="50" charset="0"/>
              </a:rPr>
              <a:t>The standout feature is the inclusion of 360-degree views, enabling users to visualize both the exterior and interior of the cars in remarkable detail.</a:t>
            </a:r>
          </a:p>
        </p:txBody>
      </p:sp>
      <p:pic>
        <p:nvPicPr>
          <p:cNvPr id="4" name="Picture 3">
            <a:extLst>
              <a:ext uri="{FF2B5EF4-FFF2-40B4-BE49-F238E27FC236}">
                <a16:creationId xmlns:a16="http://schemas.microsoft.com/office/drawing/2014/main" id="{EDD8B76F-0D7F-F803-8784-CCAB078EC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A46CF314-34E7-85E5-8116-5FD60B099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90920"/>
            <a:ext cx="368830" cy="376759"/>
          </a:xfrm>
          <a:prstGeom prst="rect">
            <a:avLst/>
          </a:prstGeom>
        </p:spPr>
      </p:pic>
    </p:spTree>
    <p:extLst>
      <p:ext uri="{BB962C8B-B14F-4D97-AF65-F5344CB8AC3E}">
        <p14:creationId xmlns:p14="http://schemas.microsoft.com/office/powerpoint/2010/main" val="48679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D6B47B-07E8-2152-D898-138ADF79A0E4}"/>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8" name="Flowchart: Data 7">
              <a:extLst>
                <a:ext uri="{FF2B5EF4-FFF2-40B4-BE49-F238E27FC236}">
                  <a16:creationId xmlns:a16="http://schemas.microsoft.com/office/drawing/2014/main" id="{91EA0046-EE54-4192-3083-EBDACB4D08F1}"/>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ata 8">
              <a:extLst>
                <a:ext uri="{FF2B5EF4-FFF2-40B4-BE49-F238E27FC236}">
                  <a16:creationId xmlns:a16="http://schemas.microsoft.com/office/drawing/2014/main" id="{F7BEC159-2F4B-4AF7-A319-1323363AF4E6}"/>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ADVANTAGES</a:t>
            </a:r>
          </a:p>
        </p:txBody>
      </p:sp>
      <p:sp>
        <p:nvSpPr>
          <p:cNvPr id="3" name="TextBox 2">
            <a:extLst>
              <a:ext uri="{FF2B5EF4-FFF2-40B4-BE49-F238E27FC236}">
                <a16:creationId xmlns:a16="http://schemas.microsoft.com/office/drawing/2014/main" id="{4FE0EEA4-931A-8A88-8163-005D932E472D}"/>
              </a:ext>
            </a:extLst>
          </p:cNvPr>
          <p:cNvSpPr txBox="1"/>
          <p:nvPr/>
        </p:nvSpPr>
        <p:spPr>
          <a:xfrm>
            <a:off x="2052321" y="1919707"/>
            <a:ext cx="8087358" cy="2352952"/>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IN" sz="2000" dirty="0">
                <a:latin typeface="TT Norms Pro Thin" panose="02000503020000020003" pitchFamily="50" charset="0"/>
              </a:rPr>
              <a:t>Centralized Repository </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Easy Discovery</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Enhanced Visualization</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Trustworthy Verification</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Improved Convenience Global Reach</a:t>
            </a:r>
          </a:p>
        </p:txBody>
      </p:sp>
      <p:pic>
        <p:nvPicPr>
          <p:cNvPr id="4" name="Picture 3">
            <a:extLst>
              <a:ext uri="{FF2B5EF4-FFF2-40B4-BE49-F238E27FC236}">
                <a16:creationId xmlns:a16="http://schemas.microsoft.com/office/drawing/2014/main" id="{05F8B359-E2A1-06ED-85F4-BE56A5459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6F6D0630-C275-FFC5-F514-A223FA203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90920"/>
            <a:ext cx="368830" cy="376759"/>
          </a:xfrm>
          <a:prstGeom prst="rect">
            <a:avLst/>
          </a:prstGeom>
        </p:spPr>
      </p:pic>
    </p:spTree>
    <p:extLst>
      <p:ext uri="{BB962C8B-B14F-4D97-AF65-F5344CB8AC3E}">
        <p14:creationId xmlns:p14="http://schemas.microsoft.com/office/powerpoint/2010/main" val="31222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CC0720B-8E86-92A0-6BC3-5EE6C9B46C88}"/>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5" name="Flowchart: Data 4">
              <a:extLst>
                <a:ext uri="{FF2B5EF4-FFF2-40B4-BE49-F238E27FC236}">
                  <a16:creationId xmlns:a16="http://schemas.microsoft.com/office/drawing/2014/main" id="{09241B22-878F-130E-4C91-5EAB5B0EA008}"/>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ata 5">
              <a:extLst>
                <a:ext uri="{FF2B5EF4-FFF2-40B4-BE49-F238E27FC236}">
                  <a16:creationId xmlns:a16="http://schemas.microsoft.com/office/drawing/2014/main" id="{510EADB4-6BBC-F50F-D6F7-0722441A1CED}"/>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SYSTEM SPECIFICATIONS</a:t>
            </a:r>
          </a:p>
        </p:txBody>
      </p:sp>
      <p:sp>
        <p:nvSpPr>
          <p:cNvPr id="3" name="TextBox 2">
            <a:extLst>
              <a:ext uri="{FF2B5EF4-FFF2-40B4-BE49-F238E27FC236}">
                <a16:creationId xmlns:a16="http://schemas.microsoft.com/office/drawing/2014/main" id="{4FE0EEA4-931A-8A88-8163-005D932E472D}"/>
              </a:ext>
            </a:extLst>
          </p:cNvPr>
          <p:cNvSpPr txBox="1"/>
          <p:nvPr/>
        </p:nvSpPr>
        <p:spPr>
          <a:xfrm>
            <a:off x="768220" y="1499045"/>
            <a:ext cx="10655559" cy="4530471"/>
          </a:xfrm>
          <a:prstGeom prst="rect">
            <a:avLst/>
          </a:prstGeom>
          <a:noFill/>
        </p:spPr>
        <p:txBody>
          <a:bodyPr wrap="square" rtlCol="0" anchor="ctr">
            <a:spAutoFit/>
          </a:bodyPr>
          <a:lstStyle/>
          <a:p>
            <a:pPr>
              <a:lnSpc>
                <a:spcPct val="150000"/>
              </a:lnSpc>
            </a:pPr>
            <a:r>
              <a:rPr lang="en-IN" sz="2600" dirty="0">
                <a:latin typeface="TT Norms Pro Medium" panose="02000803030000020004" pitchFamily="50" charset="0"/>
              </a:rPr>
              <a:t>HARDWARE </a:t>
            </a:r>
            <a:r>
              <a:rPr lang="en-IN" sz="2800" dirty="0">
                <a:latin typeface="TT Norms Pro Medium" panose="02000803030000020004" pitchFamily="50" charset="0"/>
              </a:rPr>
              <a:t>SPECIFICATIONS </a:t>
            </a:r>
          </a:p>
          <a:p>
            <a:pPr>
              <a:lnSpc>
                <a:spcPct val="150000"/>
              </a:lnSpc>
            </a:pPr>
            <a:r>
              <a:rPr lang="en-IN" sz="2000" dirty="0">
                <a:latin typeface="TT Norms Pro Thin" panose="02000503020000020003" pitchFamily="50" charset="0"/>
              </a:rPr>
              <a:t>Processor	:	Intel i5</a:t>
            </a:r>
          </a:p>
          <a:p>
            <a:pPr>
              <a:lnSpc>
                <a:spcPct val="200000"/>
              </a:lnSpc>
            </a:pPr>
            <a:r>
              <a:rPr lang="en-IN" sz="2000" dirty="0">
                <a:latin typeface="TT Norms Pro Thin" panose="02000503020000020003" pitchFamily="50" charset="0"/>
              </a:rPr>
              <a:t>RAM		:	8GB</a:t>
            </a:r>
          </a:p>
          <a:p>
            <a:pPr>
              <a:lnSpc>
                <a:spcPct val="200000"/>
              </a:lnSpc>
            </a:pPr>
            <a:r>
              <a:rPr lang="en-IN" sz="2000" dirty="0">
                <a:latin typeface="TT Norms Pro Thin" panose="02000503020000020003" pitchFamily="50" charset="0"/>
              </a:rPr>
              <a:t>Hard Disk	:	120GB</a:t>
            </a:r>
          </a:p>
          <a:p>
            <a:pPr>
              <a:lnSpc>
                <a:spcPct val="150000"/>
              </a:lnSpc>
            </a:pPr>
            <a:endParaRPr lang="en-IN" sz="2000" dirty="0">
              <a:latin typeface="TT Norms Pro Thin" panose="02000503020000020003" pitchFamily="50" charset="0"/>
            </a:endParaRPr>
          </a:p>
          <a:p>
            <a:pPr>
              <a:lnSpc>
                <a:spcPct val="150000"/>
              </a:lnSpc>
            </a:pPr>
            <a:r>
              <a:rPr lang="en-IN" sz="2600" dirty="0">
                <a:latin typeface="TT Norms Pro Medium" panose="02000803030000020004" pitchFamily="50" charset="0"/>
              </a:rPr>
              <a:t>SOFTWARE </a:t>
            </a:r>
            <a:r>
              <a:rPr lang="en-IN" sz="2800" dirty="0">
                <a:latin typeface="TT Norms Pro Medium" panose="02000803030000020004" pitchFamily="50" charset="0"/>
              </a:rPr>
              <a:t>SPECIFICATIONS </a:t>
            </a:r>
          </a:p>
          <a:p>
            <a:pPr>
              <a:lnSpc>
                <a:spcPct val="150000"/>
              </a:lnSpc>
            </a:pPr>
            <a:r>
              <a:rPr lang="en-GB" sz="2000" dirty="0">
                <a:latin typeface="TT Norms Pro Thin" panose="02000503020000020003" pitchFamily="50" charset="0"/>
              </a:rPr>
              <a:t>Operating System	: Windows 8 or later / MacOS 10.10 or later / Compatible Linux distribution.</a:t>
            </a:r>
          </a:p>
          <a:p>
            <a:pPr>
              <a:lnSpc>
                <a:spcPct val="200000"/>
              </a:lnSpc>
            </a:pPr>
            <a:r>
              <a:rPr lang="en-GB" sz="2000" dirty="0">
                <a:latin typeface="TT Norms Pro Thin" panose="02000503020000020003" pitchFamily="50" charset="0"/>
              </a:rPr>
              <a:t>Browser		 :  </a:t>
            </a:r>
            <a:r>
              <a:rPr lang="en-IN" sz="2000" dirty="0">
                <a:latin typeface="TT Norms Pro Thin" panose="02000503020000020003" pitchFamily="50" charset="0"/>
              </a:rPr>
              <a:t>Google Chrome, Mozilla Firefox, Safari, or Microsoft Edge.</a:t>
            </a:r>
          </a:p>
        </p:txBody>
      </p:sp>
      <p:pic>
        <p:nvPicPr>
          <p:cNvPr id="7" name="Picture 6">
            <a:extLst>
              <a:ext uri="{FF2B5EF4-FFF2-40B4-BE49-F238E27FC236}">
                <a16:creationId xmlns:a16="http://schemas.microsoft.com/office/drawing/2014/main" id="{FC408FEF-0838-6F62-0C79-B2B3B84C5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7EAB0A82-F632-08DA-2AF9-5DC64B1F5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290920"/>
            <a:ext cx="368830" cy="376759"/>
          </a:xfrm>
          <a:prstGeom prst="rect">
            <a:avLst/>
          </a:prstGeom>
        </p:spPr>
      </p:pic>
    </p:spTree>
    <p:extLst>
      <p:ext uri="{BB962C8B-B14F-4D97-AF65-F5344CB8AC3E}">
        <p14:creationId xmlns:p14="http://schemas.microsoft.com/office/powerpoint/2010/main" val="8915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E2FDB8-C5B9-41A2-5088-F8DC76E7BB6E}"/>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5" name="Flowchart: Data 4">
              <a:extLst>
                <a:ext uri="{FF2B5EF4-FFF2-40B4-BE49-F238E27FC236}">
                  <a16:creationId xmlns:a16="http://schemas.microsoft.com/office/drawing/2014/main" id="{1B4A6E83-8577-0944-C37A-0810E339B5F4}"/>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ata 5">
              <a:extLst>
                <a:ext uri="{FF2B5EF4-FFF2-40B4-BE49-F238E27FC236}">
                  <a16:creationId xmlns:a16="http://schemas.microsoft.com/office/drawing/2014/main" id="{7DCA6FAD-E05B-00B2-2ADF-CCCBB89960C5}"/>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TECHNOLOGIES USED</a:t>
            </a:r>
          </a:p>
        </p:txBody>
      </p:sp>
      <p:sp>
        <p:nvSpPr>
          <p:cNvPr id="3" name="TextBox 2">
            <a:extLst>
              <a:ext uri="{FF2B5EF4-FFF2-40B4-BE49-F238E27FC236}">
                <a16:creationId xmlns:a16="http://schemas.microsoft.com/office/drawing/2014/main" id="{4FE0EEA4-931A-8A88-8163-005D932E472D}"/>
              </a:ext>
            </a:extLst>
          </p:cNvPr>
          <p:cNvSpPr txBox="1"/>
          <p:nvPr/>
        </p:nvSpPr>
        <p:spPr>
          <a:xfrm>
            <a:off x="2907324" y="2051807"/>
            <a:ext cx="6377352" cy="1847942"/>
          </a:xfrm>
          <a:prstGeom prst="rect">
            <a:avLst/>
          </a:prstGeom>
          <a:noFill/>
        </p:spPr>
        <p:txBody>
          <a:bodyPr wrap="square" rtlCol="0" anchor="ctr">
            <a:spAutoFit/>
          </a:bodyPr>
          <a:lstStyle/>
          <a:p>
            <a:pPr>
              <a:lnSpc>
                <a:spcPct val="200000"/>
              </a:lnSpc>
            </a:pPr>
            <a:r>
              <a:rPr lang="en-IN" sz="2000" dirty="0">
                <a:latin typeface="TT Norms Pro Medium" panose="02000803030000020004" pitchFamily="50" charset="0"/>
              </a:rPr>
              <a:t>Front End</a:t>
            </a:r>
            <a:r>
              <a:rPr lang="en-IN" sz="2000" dirty="0">
                <a:latin typeface="TT Norms Pro Thin" panose="02000503020000020003" pitchFamily="50" charset="0"/>
              </a:rPr>
              <a:t>		:	HTML, CSS</a:t>
            </a:r>
          </a:p>
          <a:p>
            <a:pPr>
              <a:lnSpc>
                <a:spcPct val="200000"/>
              </a:lnSpc>
            </a:pPr>
            <a:r>
              <a:rPr lang="en-IN" sz="2000" dirty="0">
                <a:latin typeface="TT Norms Pro Medium" panose="02000803030000020004" pitchFamily="50" charset="0"/>
              </a:rPr>
              <a:t>Scripting Languages</a:t>
            </a:r>
            <a:r>
              <a:rPr lang="en-IN" sz="2000" dirty="0">
                <a:latin typeface="TT Norms Pro Thin" panose="02000503020000020003" pitchFamily="50" charset="0"/>
              </a:rPr>
              <a:t>	:	JavaScript, TypeScript</a:t>
            </a:r>
          </a:p>
          <a:p>
            <a:pPr>
              <a:lnSpc>
                <a:spcPct val="200000"/>
              </a:lnSpc>
            </a:pPr>
            <a:r>
              <a:rPr lang="en-IN" sz="2000" dirty="0">
                <a:latin typeface="TT Norms Pro Medium" panose="02000803030000020004" pitchFamily="50" charset="0"/>
              </a:rPr>
              <a:t>Back End</a:t>
            </a:r>
            <a:r>
              <a:rPr lang="en-IN" sz="2000" dirty="0">
                <a:latin typeface="TT Norms Pro Thin" panose="02000503020000020003" pitchFamily="50" charset="0"/>
              </a:rPr>
              <a:t>		:	</a:t>
            </a:r>
            <a:r>
              <a:rPr lang="en-IN" sz="2000" dirty="0">
                <a:solidFill>
                  <a:srgbClr val="000000"/>
                </a:solidFill>
                <a:latin typeface="TT Norms Pro Thin" panose="02000503020000020003" pitchFamily="50" charset="0"/>
              </a:rPr>
              <a:t>Firebase Database</a:t>
            </a:r>
          </a:p>
        </p:txBody>
      </p:sp>
      <p:pic>
        <p:nvPicPr>
          <p:cNvPr id="7" name="Picture 6">
            <a:extLst>
              <a:ext uri="{FF2B5EF4-FFF2-40B4-BE49-F238E27FC236}">
                <a16:creationId xmlns:a16="http://schemas.microsoft.com/office/drawing/2014/main" id="{D1410E1A-1005-3F04-B970-C01AEDFCD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79DF8CCB-50B1-ABB7-3068-FC7419734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spTree>
    <p:extLst>
      <p:ext uri="{BB962C8B-B14F-4D97-AF65-F5344CB8AC3E}">
        <p14:creationId xmlns:p14="http://schemas.microsoft.com/office/powerpoint/2010/main" val="322823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0872C7-BBBB-3663-704A-E3C2E85CC5BC}"/>
              </a:ext>
            </a:extLst>
          </p:cNvPr>
          <p:cNvGrpSpPr/>
          <p:nvPr/>
        </p:nvGrpSpPr>
        <p:grpSpPr>
          <a:xfrm>
            <a:off x="-8417560" y="0"/>
            <a:ext cx="27247948" cy="6858000"/>
            <a:chOff x="-8524240" y="0"/>
            <a:chExt cx="27247948" cy="6858000"/>
          </a:xfrm>
          <a:solidFill>
            <a:schemeClr val="accent5">
              <a:lumMod val="20000"/>
              <a:lumOff val="80000"/>
            </a:schemeClr>
          </a:solidFill>
        </p:grpSpPr>
        <p:sp>
          <p:nvSpPr>
            <p:cNvPr id="5" name="Flowchart: Data 4">
              <a:extLst>
                <a:ext uri="{FF2B5EF4-FFF2-40B4-BE49-F238E27FC236}">
                  <a16:creationId xmlns:a16="http://schemas.microsoft.com/office/drawing/2014/main" id="{AE9C9546-183B-6F8C-CB91-CD95ABCD56E7}"/>
                </a:ext>
              </a:extLst>
            </p:cNvPr>
            <p:cNvSpPr/>
            <p:nvPr/>
          </p:nvSpPr>
          <p:spPr>
            <a:xfrm>
              <a:off x="7263228"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ata 5">
              <a:extLst>
                <a:ext uri="{FF2B5EF4-FFF2-40B4-BE49-F238E27FC236}">
                  <a16:creationId xmlns:a16="http://schemas.microsoft.com/office/drawing/2014/main" id="{D7B004BA-BAC6-4DF4-CB08-42B6B55CB34E}"/>
                </a:ext>
              </a:extLst>
            </p:cNvPr>
            <p:cNvSpPr/>
            <p:nvPr/>
          </p:nvSpPr>
          <p:spPr>
            <a:xfrm>
              <a:off x="-8524240" y="0"/>
              <a:ext cx="11460480" cy="6858000"/>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5388944-E95D-146E-8111-D6923E31497A}"/>
              </a:ext>
            </a:extLst>
          </p:cNvPr>
          <p:cNvSpPr txBox="1"/>
          <p:nvPr/>
        </p:nvSpPr>
        <p:spPr>
          <a:xfrm>
            <a:off x="460310" y="643280"/>
            <a:ext cx="11271380" cy="646331"/>
          </a:xfrm>
          <a:prstGeom prst="rect">
            <a:avLst/>
          </a:prstGeom>
          <a:noFill/>
        </p:spPr>
        <p:txBody>
          <a:bodyPr wrap="square" rtlCol="0">
            <a:spAutoFit/>
          </a:bodyPr>
          <a:lstStyle/>
          <a:p>
            <a:pPr algn="ctr"/>
            <a:r>
              <a:rPr lang="en-IN" sz="3600" dirty="0">
                <a:latin typeface="TT Norms Pro Medium" panose="02000803030000020004" pitchFamily="50" charset="0"/>
              </a:rPr>
              <a:t>MODULE LIST</a:t>
            </a:r>
          </a:p>
        </p:txBody>
      </p:sp>
      <p:sp>
        <p:nvSpPr>
          <p:cNvPr id="3" name="TextBox 2">
            <a:extLst>
              <a:ext uri="{FF2B5EF4-FFF2-40B4-BE49-F238E27FC236}">
                <a16:creationId xmlns:a16="http://schemas.microsoft.com/office/drawing/2014/main" id="{4FE0EEA4-931A-8A88-8163-005D932E472D}"/>
              </a:ext>
            </a:extLst>
          </p:cNvPr>
          <p:cNvSpPr txBox="1"/>
          <p:nvPr/>
        </p:nvSpPr>
        <p:spPr>
          <a:xfrm>
            <a:off x="4822093" y="2021691"/>
            <a:ext cx="2547814" cy="2814617"/>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
            </a:pPr>
            <a:r>
              <a:rPr lang="en-IN" sz="2000" dirty="0">
                <a:latin typeface="TT Norms Pro Thin" panose="02000503020000020003" pitchFamily="50" charset="0"/>
              </a:rPr>
              <a:t>User Login</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User Registration</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Home Page</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Car listing page</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Vintage page</a:t>
            </a:r>
          </a:p>
          <a:p>
            <a:pPr marL="342900" indent="-342900">
              <a:lnSpc>
                <a:spcPct val="150000"/>
              </a:lnSpc>
              <a:buFont typeface="Wingdings" panose="05000000000000000000" pitchFamily="2" charset="2"/>
              <a:buChar char="§"/>
            </a:pPr>
            <a:r>
              <a:rPr lang="en-IN" sz="2000" dirty="0">
                <a:latin typeface="TT Norms Pro Thin" panose="02000503020000020003" pitchFamily="50" charset="0"/>
              </a:rPr>
              <a:t>Car Details Page</a:t>
            </a:r>
          </a:p>
        </p:txBody>
      </p:sp>
      <p:pic>
        <p:nvPicPr>
          <p:cNvPr id="7" name="Picture 6">
            <a:extLst>
              <a:ext uri="{FF2B5EF4-FFF2-40B4-BE49-F238E27FC236}">
                <a16:creationId xmlns:a16="http://schemas.microsoft.com/office/drawing/2014/main" id="{4784CEA3-BC1E-A6C1-B3FD-9B57D89B2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4" y="500405"/>
            <a:ext cx="285750" cy="285750"/>
          </a:xfrm>
          <a:prstGeom prst="rect">
            <a:avLst/>
          </a:prstGeom>
        </p:spPr>
      </p:pic>
      <p:pic>
        <p:nvPicPr>
          <p:cNvPr id="10" name="Picture 9">
            <a:extLst>
              <a:ext uri="{FF2B5EF4-FFF2-40B4-BE49-F238E27FC236}">
                <a16:creationId xmlns:a16="http://schemas.microsoft.com/office/drawing/2014/main" id="{1C081825-E4F9-0AA3-01DC-77AEDF979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84" y="6309970"/>
            <a:ext cx="368830" cy="376759"/>
          </a:xfrm>
          <a:prstGeom prst="rect">
            <a:avLst/>
          </a:prstGeom>
        </p:spPr>
      </p:pic>
    </p:spTree>
    <p:extLst>
      <p:ext uri="{BB962C8B-B14F-4D97-AF65-F5344CB8AC3E}">
        <p14:creationId xmlns:p14="http://schemas.microsoft.com/office/powerpoint/2010/main" val="115309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TotalTime>
  <Words>835</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 Light SemiCondensed</vt:lpstr>
      <vt:lpstr>Calibri</vt:lpstr>
      <vt:lpstr>Calibri Light</vt:lpstr>
      <vt:lpstr>TT Norms Pro Medium</vt:lpstr>
      <vt:lpstr>TT Norms Pro 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Albin George</dc:creator>
  <cp:lastModifiedBy>kumaruuk27@outlook.com</cp:lastModifiedBy>
  <cp:revision>10</cp:revision>
  <dcterms:created xsi:type="dcterms:W3CDTF">2023-06-02T14:42:46Z</dcterms:created>
  <dcterms:modified xsi:type="dcterms:W3CDTF">2023-07-27T08:23:41Z</dcterms:modified>
</cp:coreProperties>
</file>